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98" r:id="rId4"/>
    <p:sldId id="299" r:id="rId5"/>
    <p:sldId id="300" r:id="rId6"/>
    <p:sldId id="280" r:id="rId7"/>
    <p:sldId id="281" r:id="rId8"/>
    <p:sldId id="283" r:id="rId9"/>
    <p:sldId id="282" r:id="rId10"/>
    <p:sldId id="284" r:id="rId11"/>
    <p:sldId id="301" r:id="rId12"/>
    <p:sldId id="278" r:id="rId13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954" autoAdjust="0"/>
  </p:normalViewPr>
  <p:slideViewPr>
    <p:cSldViewPr snapToGrid="0">
      <p:cViewPr varScale="1">
        <p:scale>
          <a:sx n="114" d="100"/>
          <a:sy n="114" d="100"/>
        </p:scale>
        <p:origin x="22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54E12-056C-4572-93DC-92E396B3C598}" type="datetimeFigureOut">
              <a:rPr lang="de-CH" smtClean="0"/>
              <a:t>03.04.2024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25A9F-4983-4A4B-958C-7267D9A60E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61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2069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1759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407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175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825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624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478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958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55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557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6746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25A9F-4983-4A4B-958C-7267D9A60EF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402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V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2F977-18CB-4D85-B666-1A6F7A077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19" y="1945102"/>
            <a:ext cx="9080306" cy="1962814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de-CH" dirty="0"/>
              <a:t>Hier soll ein guter Titel gesetzt werden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7447383E-CA02-46CC-8DA0-5C948CA24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6386" y="3736978"/>
            <a:ext cx="13084771" cy="39486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A9DD8E4-2733-4640-BEFC-5AF28FD7C0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3374" y="5419895"/>
            <a:ext cx="3368549" cy="9071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afik 8">
            <a:extLst>
              <a:ext uri="{FF2B5EF4-FFF2-40B4-BE49-F238E27FC236}">
                <a16:creationId xmlns:a16="http://schemas.microsoft.com/office/drawing/2014/main" id="{0F20970B-3E82-4C32-A31B-6592BC749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4013" y="-2221737"/>
            <a:ext cx="13084771" cy="39486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E6AFEBE-0435-4203-99B6-A407A3288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F051DFF0-AE81-4261-B2FE-EC3C24438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419" y="4419599"/>
            <a:ext cx="3927475" cy="283991"/>
          </a:xfrm>
        </p:spPr>
        <p:txBody>
          <a:bodyPr/>
          <a:lstStyle>
            <a:lvl1pPr marL="0" indent="0" algn="l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Funktion</a:t>
            </a:r>
          </a:p>
          <a:p>
            <a:pPr lvl="0"/>
            <a:endParaRPr lang="de-CH" dirty="0"/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20FBBB41-5784-44E1-9B02-E4A1BF0594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419" y="4126084"/>
            <a:ext cx="3927475" cy="283991"/>
          </a:xfrm>
        </p:spPr>
        <p:txBody>
          <a:bodyPr/>
          <a:lstStyle>
            <a:lvl1pPr marL="0" indent="0" algn="l">
              <a:buFontTx/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CH" b="1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077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94BBFF4-84A7-496F-8A87-9A81712EB1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35829" y="565148"/>
            <a:ext cx="2743421" cy="5608638"/>
          </a:xfrm>
          <a:noFill/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421"/>
                      <a:gd name="connsiteY0" fmla="*/ 0 h 5608638"/>
                      <a:gd name="connsiteX1" fmla="*/ 658421 w 2743421"/>
                      <a:gd name="connsiteY1" fmla="*/ 0 h 5608638"/>
                      <a:gd name="connsiteX2" fmla="*/ 1261974 w 2743421"/>
                      <a:gd name="connsiteY2" fmla="*/ 0 h 5608638"/>
                      <a:gd name="connsiteX3" fmla="*/ 2002697 w 2743421"/>
                      <a:gd name="connsiteY3" fmla="*/ 0 h 5608638"/>
                      <a:gd name="connsiteX4" fmla="*/ 2743421 w 2743421"/>
                      <a:gd name="connsiteY4" fmla="*/ 0 h 5608638"/>
                      <a:gd name="connsiteX5" fmla="*/ 2743421 w 2743421"/>
                      <a:gd name="connsiteY5" fmla="*/ 567096 h 5608638"/>
                      <a:gd name="connsiteX6" fmla="*/ 2743421 w 2743421"/>
                      <a:gd name="connsiteY6" fmla="*/ 1078105 h 5608638"/>
                      <a:gd name="connsiteX7" fmla="*/ 2743421 w 2743421"/>
                      <a:gd name="connsiteY7" fmla="*/ 1701287 h 5608638"/>
                      <a:gd name="connsiteX8" fmla="*/ 2743421 w 2743421"/>
                      <a:gd name="connsiteY8" fmla="*/ 2324469 h 5608638"/>
                      <a:gd name="connsiteX9" fmla="*/ 2743421 w 2743421"/>
                      <a:gd name="connsiteY9" fmla="*/ 2835478 h 5608638"/>
                      <a:gd name="connsiteX10" fmla="*/ 2743421 w 2743421"/>
                      <a:gd name="connsiteY10" fmla="*/ 3346487 h 5608638"/>
                      <a:gd name="connsiteX11" fmla="*/ 2743421 w 2743421"/>
                      <a:gd name="connsiteY11" fmla="*/ 3969669 h 5608638"/>
                      <a:gd name="connsiteX12" fmla="*/ 2743421 w 2743421"/>
                      <a:gd name="connsiteY12" fmla="*/ 4648938 h 5608638"/>
                      <a:gd name="connsiteX13" fmla="*/ 2743421 w 2743421"/>
                      <a:gd name="connsiteY13" fmla="*/ 5608638 h 5608638"/>
                      <a:gd name="connsiteX14" fmla="*/ 2057566 w 2743421"/>
                      <a:gd name="connsiteY14" fmla="*/ 5608638 h 5608638"/>
                      <a:gd name="connsiteX15" fmla="*/ 1426579 w 2743421"/>
                      <a:gd name="connsiteY15" fmla="*/ 5608638 h 5608638"/>
                      <a:gd name="connsiteX16" fmla="*/ 740724 w 2743421"/>
                      <a:gd name="connsiteY16" fmla="*/ 5608638 h 5608638"/>
                      <a:gd name="connsiteX17" fmla="*/ 0 w 2743421"/>
                      <a:gd name="connsiteY17" fmla="*/ 5608638 h 5608638"/>
                      <a:gd name="connsiteX18" fmla="*/ 0 w 2743421"/>
                      <a:gd name="connsiteY18" fmla="*/ 4985456 h 5608638"/>
                      <a:gd name="connsiteX19" fmla="*/ 0 w 2743421"/>
                      <a:gd name="connsiteY19" fmla="*/ 4474447 h 5608638"/>
                      <a:gd name="connsiteX20" fmla="*/ 0 w 2743421"/>
                      <a:gd name="connsiteY20" fmla="*/ 3963438 h 5608638"/>
                      <a:gd name="connsiteX21" fmla="*/ 0 w 2743421"/>
                      <a:gd name="connsiteY21" fmla="*/ 3396342 h 5608638"/>
                      <a:gd name="connsiteX22" fmla="*/ 0 w 2743421"/>
                      <a:gd name="connsiteY22" fmla="*/ 2660987 h 5608638"/>
                      <a:gd name="connsiteX23" fmla="*/ 0 w 2743421"/>
                      <a:gd name="connsiteY23" fmla="*/ 2037805 h 5608638"/>
                      <a:gd name="connsiteX24" fmla="*/ 0 w 2743421"/>
                      <a:gd name="connsiteY24" fmla="*/ 1470710 h 5608638"/>
                      <a:gd name="connsiteX25" fmla="*/ 0 w 2743421"/>
                      <a:gd name="connsiteY25" fmla="*/ 1015787 h 5608638"/>
                      <a:gd name="connsiteX26" fmla="*/ 0 w 2743421"/>
                      <a:gd name="connsiteY26" fmla="*/ 560864 h 5608638"/>
                      <a:gd name="connsiteX27" fmla="*/ 0 w 2743421"/>
                      <a:gd name="connsiteY27" fmla="*/ 0 h 5608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743421" h="5608638" extrusionOk="0">
                        <a:moveTo>
                          <a:pt x="0" y="0"/>
                        </a:moveTo>
                        <a:cubicBezTo>
                          <a:pt x="297902" y="22700"/>
                          <a:pt x="334054" y="-27832"/>
                          <a:pt x="658421" y="0"/>
                        </a:cubicBezTo>
                        <a:cubicBezTo>
                          <a:pt x="982788" y="27832"/>
                          <a:pt x="1104149" y="-12468"/>
                          <a:pt x="1261974" y="0"/>
                        </a:cubicBezTo>
                        <a:cubicBezTo>
                          <a:pt x="1419799" y="12468"/>
                          <a:pt x="1710840" y="-32341"/>
                          <a:pt x="2002697" y="0"/>
                        </a:cubicBezTo>
                        <a:cubicBezTo>
                          <a:pt x="2294554" y="32341"/>
                          <a:pt x="2526488" y="-13649"/>
                          <a:pt x="2743421" y="0"/>
                        </a:cubicBezTo>
                        <a:cubicBezTo>
                          <a:pt x="2764520" y="201750"/>
                          <a:pt x="2751555" y="417454"/>
                          <a:pt x="2743421" y="567096"/>
                        </a:cubicBezTo>
                        <a:cubicBezTo>
                          <a:pt x="2735287" y="716738"/>
                          <a:pt x="2764600" y="928396"/>
                          <a:pt x="2743421" y="1078105"/>
                        </a:cubicBezTo>
                        <a:cubicBezTo>
                          <a:pt x="2722242" y="1227814"/>
                          <a:pt x="2755384" y="1500851"/>
                          <a:pt x="2743421" y="1701287"/>
                        </a:cubicBezTo>
                        <a:cubicBezTo>
                          <a:pt x="2731458" y="1901723"/>
                          <a:pt x="2766237" y="2014577"/>
                          <a:pt x="2743421" y="2324469"/>
                        </a:cubicBezTo>
                        <a:cubicBezTo>
                          <a:pt x="2720605" y="2634361"/>
                          <a:pt x="2753119" y="2617850"/>
                          <a:pt x="2743421" y="2835478"/>
                        </a:cubicBezTo>
                        <a:cubicBezTo>
                          <a:pt x="2733723" y="3053106"/>
                          <a:pt x="2732402" y="3099795"/>
                          <a:pt x="2743421" y="3346487"/>
                        </a:cubicBezTo>
                        <a:cubicBezTo>
                          <a:pt x="2754440" y="3593179"/>
                          <a:pt x="2768974" y="3829635"/>
                          <a:pt x="2743421" y="3969669"/>
                        </a:cubicBezTo>
                        <a:cubicBezTo>
                          <a:pt x="2717868" y="4109703"/>
                          <a:pt x="2776426" y="4393585"/>
                          <a:pt x="2743421" y="4648938"/>
                        </a:cubicBezTo>
                        <a:cubicBezTo>
                          <a:pt x="2710416" y="4904291"/>
                          <a:pt x="2730249" y="5264814"/>
                          <a:pt x="2743421" y="5608638"/>
                        </a:cubicBezTo>
                        <a:cubicBezTo>
                          <a:pt x="2448644" y="5640421"/>
                          <a:pt x="2271482" y="5612041"/>
                          <a:pt x="2057566" y="5608638"/>
                        </a:cubicBezTo>
                        <a:cubicBezTo>
                          <a:pt x="1843650" y="5605235"/>
                          <a:pt x="1606963" y="5609980"/>
                          <a:pt x="1426579" y="5608638"/>
                        </a:cubicBezTo>
                        <a:cubicBezTo>
                          <a:pt x="1246195" y="5607296"/>
                          <a:pt x="953037" y="5627258"/>
                          <a:pt x="740724" y="5608638"/>
                        </a:cubicBezTo>
                        <a:cubicBezTo>
                          <a:pt x="528412" y="5590018"/>
                          <a:pt x="359842" y="5578783"/>
                          <a:pt x="0" y="5608638"/>
                        </a:cubicBezTo>
                        <a:cubicBezTo>
                          <a:pt x="-5817" y="5427573"/>
                          <a:pt x="27709" y="5159920"/>
                          <a:pt x="0" y="4985456"/>
                        </a:cubicBezTo>
                        <a:cubicBezTo>
                          <a:pt x="-27709" y="4810992"/>
                          <a:pt x="6218" y="4676627"/>
                          <a:pt x="0" y="4474447"/>
                        </a:cubicBezTo>
                        <a:cubicBezTo>
                          <a:pt x="-6218" y="4272267"/>
                          <a:pt x="3260" y="4144500"/>
                          <a:pt x="0" y="3963438"/>
                        </a:cubicBezTo>
                        <a:cubicBezTo>
                          <a:pt x="-3260" y="3782376"/>
                          <a:pt x="-21161" y="3659228"/>
                          <a:pt x="0" y="3396342"/>
                        </a:cubicBezTo>
                        <a:cubicBezTo>
                          <a:pt x="21161" y="3133456"/>
                          <a:pt x="3520" y="2932055"/>
                          <a:pt x="0" y="2660987"/>
                        </a:cubicBezTo>
                        <a:cubicBezTo>
                          <a:pt x="-3520" y="2389919"/>
                          <a:pt x="-16640" y="2269234"/>
                          <a:pt x="0" y="2037805"/>
                        </a:cubicBezTo>
                        <a:cubicBezTo>
                          <a:pt x="16640" y="1806376"/>
                          <a:pt x="17709" y="1717165"/>
                          <a:pt x="0" y="1470710"/>
                        </a:cubicBezTo>
                        <a:cubicBezTo>
                          <a:pt x="-17709" y="1224255"/>
                          <a:pt x="5935" y="1207931"/>
                          <a:pt x="0" y="1015787"/>
                        </a:cubicBezTo>
                        <a:cubicBezTo>
                          <a:pt x="-5935" y="823643"/>
                          <a:pt x="1072" y="733083"/>
                          <a:pt x="0" y="560864"/>
                        </a:cubicBezTo>
                        <a:cubicBezTo>
                          <a:pt x="-1072" y="388645"/>
                          <a:pt x="17188" y="1642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1AEFF0-0F8F-4884-B7AF-00B6B6706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     </a:t>
            </a:r>
            <a:r>
              <a:rPr lang="de-CH" dirty="0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1A98185-6B94-4732-83E0-73FC34F2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AA99B508-F626-424B-A830-C90E0D74F956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3" y="1848102"/>
            <a:ext cx="8124198" cy="3450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48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94BBFF4-84A7-496F-8A87-9A81712EB1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35829" y="565148"/>
            <a:ext cx="2743421" cy="5608638"/>
          </a:xfrm>
          <a:ln w="254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43421"/>
                      <a:gd name="connsiteY0" fmla="*/ 0 h 5608638"/>
                      <a:gd name="connsiteX1" fmla="*/ 658421 w 2743421"/>
                      <a:gd name="connsiteY1" fmla="*/ 0 h 5608638"/>
                      <a:gd name="connsiteX2" fmla="*/ 1261974 w 2743421"/>
                      <a:gd name="connsiteY2" fmla="*/ 0 h 5608638"/>
                      <a:gd name="connsiteX3" fmla="*/ 2002697 w 2743421"/>
                      <a:gd name="connsiteY3" fmla="*/ 0 h 5608638"/>
                      <a:gd name="connsiteX4" fmla="*/ 2743421 w 2743421"/>
                      <a:gd name="connsiteY4" fmla="*/ 0 h 5608638"/>
                      <a:gd name="connsiteX5" fmla="*/ 2743421 w 2743421"/>
                      <a:gd name="connsiteY5" fmla="*/ 567096 h 5608638"/>
                      <a:gd name="connsiteX6" fmla="*/ 2743421 w 2743421"/>
                      <a:gd name="connsiteY6" fmla="*/ 1078105 h 5608638"/>
                      <a:gd name="connsiteX7" fmla="*/ 2743421 w 2743421"/>
                      <a:gd name="connsiteY7" fmla="*/ 1701287 h 5608638"/>
                      <a:gd name="connsiteX8" fmla="*/ 2743421 w 2743421"/>
                      <a:gd name="connsiteY8" fmla="*/ 2324469 h 5608638"/>
                      <a:gd name="connsiteX9" fmla="*/ 2743421 w 2743421"/>
                      <a:gd name="connsiteY9" fmla="*/ 2835478 h 5608638"/>
                      <a:gd name="connsiteX10" fmla="*/ 2743421 w 2743421"/>
                      <a:gd name="connsiteY10" fmla="*/ 3346487 h 5608638"/>
                      <a:gd name="connsiteX11" fmla="*/ 2743421 w 2743421"/>
                      <a:gd name="connsiteY11" fmla="*/ 3969669 h 5608638"/>
                      <a:gd name="connsiteX12" fmla="*/ 2743421 w 2743421"/>
                      <a:gd name="connsiteY12" fmla="*/ 4648938 h 5608638"/>
                      <a:gd name="connsiteX13" fmla="*/ 2743421 w 2743421"/>
                      <a:gd name="connsiteY13" fmla="*/ 5608638 h 5608638"/>
                      <a:gd name="connsiteX14" fmla="*/ 2057566 w 2743421"/>
                      <a:gd name="connsiteY14" fmla="*/ 5608638 h 5608638"/>
                      <a:gd name="connsiteX15" fmla="*/ 1426579 w 2743421"/>
                      <a:gd name="connsiteY15" fmla="*/ 5608638 h 5608638"/>
                      <a:gd name="connsiteX16" fmla="*/ 740724 w 2743421"/>
                      <a:gd name="connsiteY16" fmla="*/ 5608638 h 5608638"/>
                      <a:gd name="connsiteX17" fmla="*/ 0 w 2743421"/>
                      <a:gd name="connsiteY17" fmla="*/ 5608638 h 5608638"/>
                      <a:gd name="connsiteX18" fmla="*/ 0 w 2743421"/>
                      <a:gd name="connsiteY18" fmla="*/ 4985456 h 5608638"/>
                      <a:gd name="connsiteX19" fmla="*/ 0 w 2743421"/>
                      <a:gd name="connsiteY19" fmla="*/ 4474447 h 5608638"/>
                      <a:gd name="connsiteX20" fmla="*/ 0 w 2743421"/>
                      <a:gd name="connsiteY20" fmla="*/ 3963438 h 5608638"/>
                      <a:gd name="connsiteX21" fmla="*/ 0 w 2743421"/>
                      <a:gd name="connsiteY21" fmla="*/ 3396342 h 5608638"/>
                      <a:gd name="connsiteX22" fmla="*/ 0 w 2743421"/>
                      <a:gd name="connsiteY22" fmla="*/ 2660987 h 5608638"/>
                      <a:gd name="connsiteX23" fmla="*/ 0 w 2743421"/>
                      <a:gd name="connsiteY23" fmla="*/ 2037805 h 5608638"/>
                      <a:gd name="connsiteX24" fmla="*/ 0 w 2743421"/>
                      <a:gd name="connsiteY24" fmla="*/ 1470710 h 5608638"/>
                      <a:gd name="connsiteX25" fmla="*/ 0 w 2743421"/>
                      <a:gd name="connsiteY25" fmla="*/ 1015787 h 5608638"/>
                      <a:gd name="connsiteX26" fmla="*/ 0 w 2743421"/>
                      <a:gd name="connsiteY26" fmla="*/ 560864 h 5608638"/>
                      <a:gd name="connsiteX27" fmla="*/ 0 w 2743421"/>
                      <a:gd name="connsiteY27" fmla="*/ 0 h 5608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743421" h="5608638" extrusionOk="0">
                        <a:moveTo>
                          <a:pt x="0" y="0"/>
                        </a:moveTo>
                        <a:cubicBezTo>
                          <a:pt x="297902" y="22700"/>
                          <a:pt x="334054" y="-27832"/>
                          <a:pt x="658421" y="0"/>
                        </a:cubicBezTo>
                        <a:cubicBezTo>
                          <a:pt x="982788" y="27832"/>
                          <a:pt x="1104149" y="-12468"/>
                          <a:pt x="1261974" y="0"/>
                        </a:cubicBezTo>
                        <a:cubicBezTo>
                          <a:pt x="1419799" y="12468"/>
                          <a:pt x="1710840" y="-32341"/>
                          <a:pt x="2002697" y="0"/>
                        </a:cubicBezTo>
                        <a:cubicBezTo>
                          <a:pt x="2294554" y="32341"/>
                          <a:pt x="2526488" y="-13649"/>
                          <a:pt x="2743421" y="0"/>
                        </a:cubicBezTo>
                        <a:cubicBezTo>
                          <a:pt x="2764520" y="201750"/>
                          <a:pt x="2751555" y="417454"/>
                          <a:pt x="2743421" y="567096"/>
                        </a:cubicBezTo>
                        <a:cubicBezTo>
                          <a:pt x="2735287" y="716738"/>
                          <a:pt x="2764600" y="928396"/>
                          <a:pt x="2743421" y="1078105"/>
                        </a:cubicBezTo>
                        <a:cubicBezTo>
                          <a:pt x="2722242" y="1227814"/>
                          <a:pt x="2755384" y="1500851"/>
                          <a:pt x="2743421" y="1701287"/>
                        </a:cubicBezTo>
                        <a:cubicBezTo>
                          <a:pt x="2731458" y="1901723"/>
                          <a:pt x="2766237" y="2014577"/>
                          <a:pt x="2743421" y="2324469"/>
                        </a:cubicBezTo>
                        <a:cubicBezTo>
                          <a:pt x="2720605" y="2634361"/>
                          <a:pt x="2753119" y="2617850"/>
                          <a:pt x="2743421" y="2835478"/>
                        </a:cubicBezTo>
                        <a:cubicBezTo>
                          <a:pt x="2733723" y="3053106"/>
                          <a:pt x="2732402" y="3099795"/>
                          <a:pt x="2743421" y="3346487"/>
                        </a:cubicBezTo>
                        <a:cubicBezTo>
                          <a:pt x="2754440" y="3593179"/>
                          <a:pt x="2768974" y="3829635"/>
                          <a:pt x="2743421" y="3969669"/>
                        </a:cubicBezTo>
                        <a:cubicBezTo>
                          <a:pt x="2717868" y="4109703"/>
                          <a:pt x="2776426" y="4393585"/>
                          <a:pt x="2743421" y="4648938"/>
                        </a:cubicBezTo>
                        <a:cubicBezTo>
                          <a:pt x="2710416" y="4904291"/>
                          <a:pt x="2730249" y="5264814"/>
                          <a:pt x="2743421" y="5608638"/>
                        </a:cubicBezTo>
                        <a:cubicBezTo>
                          <a:pt x="2448644" y="5640421"/>
                          <a:pt x="2271482" y="5612041"/>
                          <a:pt x="2057566" y="5608638"/>
                        </a:cubicBezTo>
                        <a:cubicBezTo>
                          <a:pt x="1843650" y="5605235"/>
                          <a:pt x="1606963" y="5609980"/>
                          <a:pt x="1426579" y="5608638"/>
                        </a:cubicBezTo>
                        <a:cubicBezTo>
                          <a:pt x="1246195" y="5607296"/>
                          <a:pt x="953037" y="5627258"/>
                          <a:pt x="740724" y="5608638"/>
                        </a:cubicBezTo>
                        <a:cubicBezTo>
                          <a:pt x="528412" y="5590018"/>
                          <a:pt x="359842" y="5578783"/>
                          <a:pt x="0" y="5608638"/>
                        </a:cubicBezTo>
                        <a:cubicBezTo>
                          <a:pt x="-5817" y="5427573"/>
                          <a:pt x="27709" y="5159920"/>
                          <a:pt x="0" y="4985456"/>
                        </a:cubicBezTo>
                        <a:cubicBezTo>
                          <a:pt x="-27709" y="4810992"/>
                          <a:pt x="6218" y="4676627"/>
                          <a:pt x="0" y="4474447"/>
                        </a:cubicBezTo>
                        <a:cubicBezTo>
                          <a:pt x="-6218" y="4272267"/>
                          <a:pt x="3260" y="4144500"/>
                          <a:pt x="0" y="3963438"/>
                        </a:cubicBezTo>
                        <a:cubicBezTo>
                          <a:pt x="-3260" y="3782376"/>
                          <a:pt x="-21161" y="3659228"/>
                          <a:pt x="0" y="3396342"/>
                        </a:cubicBezTo>
                        <a:cubicBezTo>
                          <a:pt x="21161" y="3133456"/>
                          <a:pt x="3520" y="2932055"/>
                          <a:pt x="0" y="2660987"/>
                        </a:cubicBezTo>
                        <a:cubicBezTo>
                          <a:pt x="-3520" y="2389919"/>
                          <a:pt x="-16640" y="2269234"/>
                          <a:pt x="0" y="2037805"/>
                        </a:cubicBezTo>
                        <a:cubicBezTo>
                          <a:pt x="16640" y="1806376"/>
                          <a:pt x="17709" y="1717165"/>
                          <a:pt x="0" y="1470710"/>
                        </a:cubicBezTo>
                        <a:cubicBezTo>
                          <a:pt x="-17709" y="1224255"/>
                          <a:pt x="5935" y="1207931"/>
                          <a:pt x="0" y="1015787"/>
                        </a:cubicBezTo>
                        <a:cubicBezTo>
                          <a:pt x="-5935" y="823643"/>
                          <a:pt x="1072" y="733083"/>
                          <a:pt x="0" y="560864"/>
                        </a:cubicBezTo>
                        <a:cubicBezTo>
                          <a:pt x="-1072" y="388645"/>
                          <a:pt x="17188" y="1642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1AEFF0-0F8F-4884-B7AF-00B6B6706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     </a:t>
            </a:r>
            <a:r>
              <a:rPr lang="de-CH" dirty="0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1A98185-6B94-4732-83E0-73FC34F2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F100AED-A0E7-496D-A2C4-8E24C233D35F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09603" y="1848102"/>
            <a:ext cx="8124198" cy="3450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36424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B4F497-EFC1-4635-B2F8-914813B3E2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926324"/>
            <a:ext cx="8110409" cy="5798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de-DE" dirty="0"/>
              <a:t>Titelmasterformat durch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BD40FB-9FB5-4BBF-A748-6CDE296411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848102"/>
            <a:ext cx="8110408" cy="34504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672D3-A40A-4F83-851B-EB259BCD9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5829" y="61737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     </a:t>
            </a:r>
            <a:r>
              <a:rPr lang="de-CH" dirty="0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‹Nr.›</a:t>
            </a:fld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6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928F7E7-B172-4313-A236-738898EF8E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1760" y="6069610"/>
            <a:ext cx="2129546" cy="5734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918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marL="0" marR="0" lvl="0" indent="0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2800" b="0" i="0" u="none" strike="noStrike" kern="1200" cap="all" spc="0" baseline="0">
          <a:solidFill>
            <a:srgbClr val="755028"/>
          </a:solidFill>
          <a:uFillTx/>
          <a:latin typeface="Arial" pitchFamily="34"/>
          <a:cs typeface="Arial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755028"/>
        </a:buClr>
        <a:buSzPct val="100000"/>
        <a:buFont typeface="Wingdings" pitchFamily="2"/>
        <a:buChar char="§"/>
        <a:tabLst/>
        <a:defRPr lang="de-DE" sz="2000" b="0" i="0" u="none" strike="noStrike" kern="1200" cap="none" spc="0" baseline="0">
          <a:solidFill>
            <a:srgbClr val="755028"/>
          </a:solidFill>
          <a:uFillTx/>
          <a:latin typeface="Arial" pitchFamily="34"/>
          <a:cs typeface="Arial" pitchFamily="34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755028"/>
        </a:buClr>
        <a:buSzPct val="100000"/>
        <a:buFont typeface="Symbol" pitchFamily="18"/>
        <a:buChar char="-"/>
        <a:tabLst/>
        <a:defRPr lang="de-DE" sz="2000" b="0" i="0" u="none" strike="noStrike" kern="1200" cap="none" spc="0" baseline="0">
          <a:solidFill>
            <a:srgbClr val="755028"/>
          </a:solidFill>
          <a:uFillTx/>
          <a:latin typeface="Arial" pitchFamily="34"/>
          <a:cs typeface="Arial" pitchFamily="34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sano.ch/fileadmin/agrisanoch/05_Downloads/Vorsorge/Formulare_2b/Ablauf_Altersvorsorge_U0681_2020_d.pdf" TargetMode="External"/><Relationship Id="rId7" Type="http://schemas.openxmlformats.org/officeDocument/2006/relationships/hyperlink" Target="https://www.agrisano.ch/fileadmin/agrisanoch/05_Downloads/Vorsorge/Formulare_2b/Formular_Einkauf_d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grisano.ch/fileadmin/agrisanoch/05_Downloads/Vorsorge/Formulare_2b/U0681_d_Einkommensdeklaration.pdf" TargetMode="External"/><Relationship Id="rId5" Type="http://schemas.openxmlformats.org/officeDocument/2006/relationships/hyperlink" Target="https://www.agrisano.ch/fileadmin/agrisanoch/05_Downloads/Vorsorge/Formulare_2b/Teilpensionierung__U0681__-_Antrag_D_2403.pdf" TargetMode="External"/><Relationship Id="rId4" Type="http://schemas.openxmlformats.org/officeDocument/2006/relationships/hyperlink" Target="https://www.agrisano.ch/fileadmin/agrisanoch/05_Downloads/Vorsorge/Formulare_2b/Ablauf_Aufschub_Leistungsbezug_Altersvorsorge_U0681_2020_d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r85_UrePNAhUEXBQKHZ1JALoQjRwIBw&amp;url=http://www.net-scheidung.de/ablauf-online-scheidung/index.php&amp;bvm=bv.126130881,d.d24&amp;psig=AFQjCNGJLAUS5faPWTZ3CtjGUmN5ElyLiA&amp;ust=146804974998334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E1E71-9AE3-4D02-934E-C052F962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Reform AHV 21 Auswirkungen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0E52D3-B26F-4460-967A-6D45B108AA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1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860426-B467-4919-B655-20FB1B16B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sz="1800" dirty="0"/>
              <a:t>Versicherungsfachmann mit eidg. FA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4FD887-5BD2-4D48-8AA0-E6EAA7022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Thomas Distel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C29B11-49A1-EC87-F4B9-3BAB5EDDB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10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188230-93CD-29F1-95AF-839174B0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Kapitalbezug der Altersleistungen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57EB45-1891-D5C1-DE09-086FE6CC1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848101"/>
            <a:ext cx="9212823" cy="3746453"/>
          </a:xfrm>
        </p:spPr>
        <p:txBody>
          <a:bodyPr>
            <a:normAutofit/>
          </a:bodyPr>
          <a:lstStyle/>
          <a:p>
            <a:r>
              <a:rPr lang="de-CH" dirty="0"/>
              <a:t>Der Bezug der Altersleistungen wird eingeschränkt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Neu sind maximal </a:t>
            </a:r>
            <a:r>
              <a:rPr lang="de-CH" b="1" dirty="0"/>
              <a:t>3</a:t>
            </a:r>
            <a:r>
              <a:rPr lang="de-CH" dirty="0"/>
              <a:t> Kapitalbezüge möglich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Beim einem Teilbezug muss das Einkommen um mindestens 20% reduziert werden</a:t>
            </a:r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3957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8E4806-E547-DF6D-FF9B-AFE2A2376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11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50BC438-56E0-A44B-E1D9-FD1B45B6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Formulare </a:t>
            </a:r>
            <a:r>
              <a:rPr lang="de-CH" dirty="0" err="1"/>
              <a:t>agrisano</a:t>
            </a:r>
            <a:r>
              <a:rPr lang="de-CH" dirty="0"/>
              <a:t> </a:t>
            </a:r>
            <a:r>
              <a:rPr lang="de-CH" dirty="0" err="1"/>
              <a:t>prevos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E241DA-3D6E-2AA3-6785-B54B2B70B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3"/>
              </a:rPr>
              <a:t>Bezug Altersleistung</a:t>
            </a:r>
            <a:endParaRPr lang="de-CH" dirty="0"/>
          </a:p>
          <a:p>
            <a:r>
              <a:rPr lang="de-CH" dirty="0">
                <a:hlinkClick r:id="rId4"/>
              </a:rPr>
              <a:t>Bezug Altersleistung im Aufschub</a:t>
            </a:r>
            <a:endParaRPr lang="de-CH" dirty="0"/>
          </a:p>
          <a:p>
            <a:r>
              <a:rPr lang="de-CH" dirty="0">
                <a:hlinkClick r:id="rId5"/>
              </a:rPr>
              <a:t>Teilpensionierung</a:t>
            </a:r>
            <a:endParaRPr lang="de-CH" dirty="0"/>
          </a:p>
          <a:p>
            <a:r>
              <a:rPr lang="de-CH" dirty="0">
                <a:hlinkClick r:id="rId6"/>
              </a:rPr>
              <a:t>Einkommensdeklaration</a:t>
            </a:r>
            <a:endParaRPr lang="de-CH" dirty="0"/>
          </a:p>
          <a:p>
            <a:r>
              <a:rPr lang="de-CH" dirty="0">
                <a:hlinkClick r:id="rId7"/>
              </a:rPr>
              <a:t>Einkauf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37097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45AD784-71D9-9817-9F6F-EF0CAE707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12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6EC670-38FC-3D3C-0407-C5F305A6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Besten Dank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F534BB7-F07A-3017-249B-B1D54FE5AE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2117357"/>
            <a:ext cx="5367688" cy="2246769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de-CH" sz="2000" dirty="0">
              <a:solidFill>
                <a:schemeClr val="bg1"/>
              </a:solidFill>
            </a:endParaRPr>
          </a:p>
          <a:p>
            <a:pPr>
              <a:tabLst>
                <a:tab pos="449263" algn="l"/>
              </a:tabLst>
            </a:pPr>
            <a:r>
              <a:rPr lang="de-CH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LBV </a:t>
            </a:r>
            <a:r>
              <a:rPr lang="de-CH" sz="2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VersicherungsBeratung</a:t>
            </a:r>
            <a:endParaRPr lang="de-CH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tabLst>
                <a:tab pos="449263" algn="l"/>
              </a:tabLst>
            </a:pPr>
            <a:r>
              <a:rPr lang="de-CH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Schellenrain 5 | 6210 Sursee</a:t>
            </a:r>
          </a:p>
          <a:p>
            <a:pPr>
              <a:tabLst>
                <a:tab pos="449263" algn="l"/>
              </a:tabLst>
            </a:pPr>
            <a:r>
              <a:rPr lang="de-CH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versicherung@luzernernbauern.ch </a:t>
            </a:r>
            <a:br>
              <a:rPr lang="de-CH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de-CH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041 925 80 70</a:t>
            </a:r>
          </a:p>
          <a:p>
            <a:pPr>
              <a:tabLst>
                <a:tab pos="449263" algn="l"/>
              </a:tabLst>
            </a:pPr>
            <a:endParaRPr lang="de-CH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4" descr="Sunrise, Dawn, Farm, Barn, Field, Meadow, Trees, Bright">
            <a:extLst>
              <a:ext uri="{FF2B5EF4-FFF2-40B4-BE49-F238E27FC236}">
                <a16:creationId xmlns:a16="http://schemas.microsoft.com/office/drawing/2014/main" id="{55195025-1470-DDB4-F032-0ED8A31A5558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6" b="6906"/>
          <a:stretch/>
        </p:blipFill>
        <p:spPr bwMode="auto">
          <a:xfrm>
            <a:off x="9036050" y="565150"/>
            <a:ext cx="2743200" cy="56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78FEF782-DC95-8B5C-A125-EC0065F89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t="128" r="25664" b="10633"/>
          <a:stretch/>
        </p:blipFill>
        <p:spPr>
          <a:xfrm>
            <a:off x="8903367" y="413886"/>
            <a:ext cx="3288633" cy="57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5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4CDC26-E252-4D89-A57E-42CC719A6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A7BE90-125A-43DE-BD82-D9019756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AGenda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17963DF-38C6-4737-AD45-40B3E957C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3" y="1936334"/>
            <a:ext cx="8439792" cy="3349540"/>
          </a:xfrm>
        </p:spPr>
        <p:txBody>
          <a:bodyPr/>
          <a:lstStyle/>
          <a:p>
            <a:pPr lvl="0">
              <a:spcBef>
                <a:spcPts val="500"/>
              </a:spcBef>
              <a:buSzPct val="120000"/>
              <a:buFont typeface="Wingdings" panose="05000000000000000000" pitchFamily="2" charset="2"/>
              <a:buChar char="§"/>
            </a:pPr>
            <a:r>
              <a:rPr lang="de-DE" sz="2200" dirty="0" err="1"/>
              <a:t>Begrüssung</a:t>
            </a:r>
            <a:endParaRPr lang="de-DE" sz="2200" dirty="0"/>
          </a:p>
          <a:p>
            <a:pPr lvl="0">
              <a:spcBef>
                <a:spcPts val="500"/>
              </a:spcBef>
              <a:buSzPct val="120000"/>
              <a:buFont typeface="Wingdings" panose="05000000000000000000" pitchFamily="2" charset="2"/>
              <a:buChar char="§"/>
            </a:pPr>
            <a:r>
              <a:rPr lang="de-DE" dirty="0"/>
              <a:t>Wesentliche Elemente der AHV 21</a:t>
            </a:r>
          </a:p>
          <a:p>
            <a:pPr lvl="0">
              <a:spcBef>
                <a:spcPts val="500"/>
              </a:spcBef>
              <a:buSzPct val="120000"/>
              <a:buFont typeface="Wingdings" panose="05000000000000000000" pitchFamily="2" charset="2"/>
              <a:buChar char="§"/>
            </a:pPr>
            <a:r>
              <a:rPr lang="de-DE" sz="2200" dirty="0"/>
              <a:t>Poli</a:t>
            </a:r>
            <a:r>
              <a:rPr lang="de-DE" dirty="0"/>
              <a:t>tischer Exkurs Reformbedarf</a:t>
            </a:r>
            <a:endParaRPr lang="de-DE" sz="2200" dirty="0"/>
          </a:p>
          <a:p>
            <a:pPr lvl="0">
              <a:spcBef>
                <a:spcPts val="500"/>
              </a:spcBef>
              <a:buSzPct val="120000"/>
              <a:buFont typeface="Wingdings" panose="05000000000000000000" pitchFamily="2" charset="2"/>
              <a:buChar char="§"/>
            </a:pPr>
            <a:r>
              <a:rPr lang="de-DE" dirty="0"/>
              <a:t>Referenzalter der Frauen</a:t>
            </a:r>
          </a:p>
          <a:p>
            <a:pPr lvl="0">
              <a:spcBef>
                <a:spcPts val="500"/>
              </a:spcBef>
              <a:buSzPct val="120000"/>
              <a:buFont typeface="Wingdings" panose="05000000000000000000" pitchFamily="2" charset="2"/>
              <a:buChar char="§"/>
            </a:pPr>
            <a:r>
              <a:rPr lang="de-DE" dirty="0"/>
              <a:t>Flexible Pensionierung</a:t>
            </a:r>
          </a:p>
          <a:p>
            <a:pPr lvl="0">
              <a:spcBef>
                <a:spcPts val="500"/>
              </a:spcBef>
              <a:buSzPct val="120000"/>
              <a:buFont typeface="Wingdings" panose="05000000000000000000" pitchFamily="2" charset="2"/>
              <a:buChar char="§"/>
            </a:pPr>
            <a:r>
              <a:rPr lang="de-DE" dirty="0"/>
              <a:t>Kapitalbezug der Altersleistungen</a:t>
            </a:r>
          </a:p>
          <a:p>
            <a:pPr lvl="0">
              <a:spcBef>
                <a:spcPts val="500"/>
              </a:spcBef>
              <a:buSzPct val="120000"/>
              <a:buFont typeface="Wingdings" panose="05000000000000000000" pitchFamily="2" charset="2"/>
              <a:buChar char="§"/>
            </a:pPr>
            <a:r>
              <a:rPr lang="de-DE" dirty="0"/>
              <a:t>Formulare Agrisano </a:t>
            </a:r>
            <a:r>
              <a:rPr lang="de-DE" dirty="0" err="1"/>
              <a:t>Prevos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97F4633-DB46-64F3-BC4C-0EF94FC95B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9" name="Picture 6" descr="http://www.net-scheidung.de/images/formular-online-scheidung.jpg">
            <a:hlinkClick r:id="rId3"/>
            <a:extLst>
              <a:ext uri="{FF2B5EF4-FFF2-40B4-BE49-F238E27FC236}">
                <a16:creationId xmlns:a16="http://schemas.microsoft.com/office/drawing/2014/main" id="{9D92C400-87E9-C38E-AC4F-5DA19E683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4" t="669" r="30058" b="-669"/>
          <a:stretch/>
        </p:blipFill>
        <p:spPr bwMode="auto">
          <a:xfrm flipH="1">
            <a:off x="9049617" y="565148"/>
            <a:ext cx="2729411" cy="57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BEAA686-EC11-408C-AB86-880705147A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t="128" r="25664" b="10633"/>
          <a:stretch/>
        </p:blipFill>
        <p:spPr>
          <a:xfrm>
            <a:off x="8794806" y="452335"/>
            <a:ext cx="3239032" cy="58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531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4CDC26-E252-4D89-A57E-42CC719A6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3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A7BE90-125A-43DE-BD82-D9019756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Team Versicherungsberatung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34E0A19-6464-3410-07E7-E06E15ACD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b="6097"/>
          <a:stretch/>
        </p:blipFill>
        <p:spPr>
          <a:xfrm>
            <a:off x="613934" y="1580147"/>
            <a:ext cx="7422700" cy="4351529"/>
          </a:xfr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6136797-FE5C-D032-08A0-0D6E54AFFA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t="128" r="25664" b="10633"/>
          <a:stretch/>
        </p:blipFill>
        <p:spPr>
          <a:xfrm>
            <a:off x="67856" y="1361776"/>
            <a:ext cx="9100290" cy="47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97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324519F-60EB-7C44-0624-AAD5BCFA7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4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8ECE79-D2D5-5D01-9145-D18A04B9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Wesentliche Elemente </a:t>
            </a:r>
            <a:r>
              <a:rPr lang="de-CH" dirty="0" err="1"/>
              <a:t>Ahv</a:t>
            </a:r>
            <a:r>
              <a:rPr lang="de-CH" dirty="0"/>
              <a:t> 21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D90CF03-10BD-B2E4-F1C6-02674437E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Flussdiagramm: Verbinder zu einer anderen Seite 5">
            <a:extLst>
              <a:ext uri="{FF2B5EF4-FFF2-40B4-BE49-F238E27FC236}">
                <a16:creationId xmlns:a16="http://schemas.microsoft.com/office/drawing/2014/main" id="{741E4ED1-034C-B6EA-0807-641982D944AC}"/>
              </a:ext>
            </a:extLst>
          </p:cNvPr>
          <p:cNvSpPr/>
          <p:nvPr/>
        </p:nvSpPr>
        <p:spPr>
          <a:xfrm>
            <a:off x="781210" y="2182689"/>
            <a:ext cx="1475873" cy="640722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01.01.2024</a:t>
            </a:r>
          </a:p>
        </p:txBody>
      </p:sp>
      <p:sp>
        <p:nvSpPr>
          <p:cNvPr id="7" name="Flussdiagramm: Verbinder zu einer anderen Seite 6">
            <a:extLst>
              <a:ext uri="{FF2B5EF4-FFF2-40B4-BE49-F238E27FC236}">
                <a16:creationId xmlns:a16="http://schemas.microsoft.com/office/drawing/2014/main" id="{71A2C8C7-1EA4-D88F-1E43-D31E6C2DCD1F}"/>
              </a:ext>
            </a:extLst>
          </p:cNvPr>
          <p:cNvSpPr/>
          <p:nvPr/>
        </p:nvSpPr>
        <p:spPr>
          <a:xfrm>
            <a:off x="2999030" y="2175631"/>
            <a:ext cx="1475873" cy="640722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01.01.2025</a:t>
            </a:r>
          </a:p>
        </p:txBody>
      </p:sp>
      <p:sp>
        <p:nvSpPr>
          <p:cNvPr id="8" name="Flussdiagramm: Verbinder zu einer anderen Seite 7">
            <a:extLst>
              <a:ext uri="{FF2B5EF4-FFF2-40B4-BE49-F238E27FC236}">
                <a16:creationId xmlns:a16="http://schemas.microsoft.com/office/drawing/2014/main" id="{9B4E1A19-3559-6468-8075-A76ECBA4D863}"/>
              </a:ext>
            </a:extLst>
          </p:cNvPr>
          <p:cNvSpPr/>
          <p:nvPr/>
        </p:nvSpPr>
        <p:spPr>
          <a:xfrm>
            <a:off x="5216850" y="2182689"/>
            <a:ext cx="1475873" cy="640722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01.01.2027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0353BD7-9EC5-6333-53EF-A4124B2F6AA8}"/>
              </a:ext>
            </a:extLst>
          </p:cNvPr>
          <p:cNvSpPr txBox="1"/>
          <p:nvPr/>
        </p:nvSpPr>
        <p:spPr>
          <a:xfrm>
            <a:off x="727485" y="3542527"/>
            <a:ext cx="20237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000" b="1" dirty="0"/>
              <a:t>Flexibler Rentenbezug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de-CH" sz="1000" dirty="0"/>
              <a:t>Vorbezug / Aufschub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de-CH" sz="1000" dirty="0"/>
              <a:t>Teilrentenbezug</a:t>
            </a:r>
          </a:p>
          <a:p>
            <a:pPr lvl="1"/>
            <a:endParaRPr lang="de-CH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000" b="1" dirty="0"/>
              <a:t>Arbeitsanreize 65+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de-CH" sz="1000" dirty="0"/>
              <a:t>Aufbesserung der AHV-Rente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de-CH" sz="1000" dirty="0"/>
              <a:t>Optional Wegfall des Freibetrags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de-CH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000" b="1" dirty="0"/>
              <a:t>MwSt. +0.4%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330B346-AA64-9632-BDCE-07E161167CBB}"/>
              </a:ext>
            </a:extLst>
          </p:cNvPr>
          <p:cNvSpPr txBox="1"/>
          <p:nvPr/>
        </p:nvSpPr>
        <p:spPr>
          <a:xfrm>
            <a:off x="2964147" y="3542527"/>
            <a:ext cx="2023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000" dirty="0"/>
              <a:t>Beginn Erhöhung Referenzalter Frauen</a:t>
            </a:r>
          </a:p>
          <a:p>
            <a:pPr lvl="1"/>
            <a:endParaRPr lang="de-CH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000" dirty="0"/>
              <a:t>Ausgleichsmassnahmen für Frauen Jahrgänge 1961-1969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D5D2421-31A0-37A0-325E-14FBC9D1551B}"/>
              </a:ext>
            </a:extLst>
          </p:cNvPr>
          <p:cNvSpPr txBox="1"/>
          <p:nvPr/>
        </p:nvSpPr>
        <p:spPr>
          <a:xfrm>
            <a:off x="5084133" y="3542527"/>
            <a:ext cx="2023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000" dirty="0"/>
              <a:t>Vorbezugs- und </a:t>
            </a:r>
            <a:r>
              <a:rPr lang="de-CH" sz="1000" dirty="0" err="1"/>
              <a:t>Aufschubssätze</a:t>
            </a:r>
            <a:r>
              <a:rPr lang="de-CH" sz="1000" dirty="0"/>
              <a:t> werden an die Lebenserwartung gekoppelt</a:t>
            </a:r>
          </a:p>
          <a:p>
            <a:pPr lvl="1"/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7177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9E8A53-3BD1-16F9-A254-A8258FD15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5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8390234-37AB-AAA8-9F27-A089090A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Politscher Exkurs Reformbedarf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C567F7-705B-888F-45ED-FA09AF92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1600" dirty="0"/>
              <a:t>Volk und Stände haben am 25.09.2022 die AHV-Reform 21 angenommen</a:t>
            </a:r>
          </a:p>
          <a:p>
            <a:r>
              <a:rPr lang="de-CH" sz="1600" dirty="0"/>
              <a:t>Gemäss «BSV» sind die Finanzierung und die Rentenleistungen bis </a:t>
            </a:r>
            <a:r>
              <a:rPr lang="de-CH" sz="1600" b="1" dirty="0"/>
              <a:t>2030</a:t>
            </a:r>
            <a:r>
              <a:rPr lang="de-CH" sz="1600" dirty="0"/>
              <a:t> gesichert aber weiteren Reformen sind unabdingbar (Aussage vor Annahme der 13. AHV- Rente!) </a:t>
            </a:r>
          </a:p>
          <a:p>
            <a:r>
              <a:rPr lang="de-CH" sz="1600" dirty="0"/>
              <a:t>Jetzt ist die Tendenz </a:t>
            </a:r>
            <a:r>
              <a:rPr lang="de-CH" sz="1600" b="1" dirty="0"/>
              <a:t>2027</a:t>
            </a:r>
          </a:p>
          <a:p>
            <a:pPr marL="0" indent="0">
              <a:buNone/>
            </a:pPr>
            <a:endParaRPr lang="de-CH" sz="1600" dirty="0"/>
          </a:p>
          <a:p>
            <a:pPr marL="457200" indent="-457200">
              <a:buFont typeface="+mj-lt"/>
              <a:buAutoNum type="arabicPeriod"/>
            </a:pPr>
            <a:r>
              <a:rPr lang="de-CH" sz="1600" dirty="0"/>
              <a:t>Entwicklung Lebenserwartung ab Alter 65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1200" dirty="0"/>
              <a:t>1948 (Einführung AHV): Frauen 14 Jahre | Männer 12.4 Jahre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1200" dirty="0"/>
              <a:t> 2022: Frauen 22.5 Jahre | Männer 19.8 Jahre</a:t>
            </a:r>
          </a:p>
          <a:p>
            <a:pPr marL="457200" lvl="1" indent="0">
              <a:buNone/>
            </a:pPr>
            <a:endParaRPr lang="de-CH" sz="1200" dirty="0"/>
          </a:p>
          <a:p>
            <a:pPr marL="457200" indent="-457200">
              <a:buFont typeface="+mj-lt"/>
              <a:buAutoNum type="arabicPeriod"/>
            </a:pPr>
            <a:r>
              <a:rPr lang="de-CH" sz="1600" dirty="0"/>
              <a:t>Entwicklung Demographie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1200" dirty="0"/>
              <a:t>1948: 		6.5 Erwerbstätige / Pensionierten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1200" dirty="0"/>
              <a:t>2020: 		3.3 Erwerbstätige / Pensionierten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1200" dirty="0"/>
              <a:t>2050 (Prognose BSV):	2.2 Erwerbstätige / Pensionierten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5183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E2D7C99-88A3-C727-FBED-BE1DB221D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6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B0D5F4C-A9E9-C522-3BD0-AE47B37D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Referenzalter der Frauen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BBA4D7B-CBDA-0CC3-46EC-6EB92DE5E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224836"/>
              </p:ext>
            </p:extLst>
          </p:nvPr>
        </p:nvGraphicFramePr>
        <p:xfrm>
          <a:off x="609603" y="1736596"/>
          <a:ext cx="10658166" cy="301752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552722">
                  <a:extLst>
                    <a:ext uri="{9D8B030D-6E8A-4147-A177-3AD203B41FA5}">
                      <a16:colId xmlns:a16="http://schemas.microsoft.com/office/drawing/2014/main" val="2904460930"/>
                    </a:ext>
                  </a:extLst>
                </a:gridCol>
                <a:gridCol w="3552722">
                  <a:extLst>
                    <a:ext uri="{9D8B030D-6E8A-4147-A177-3AD203B41FA5}">
                      <a16:colId xmlns:a16="http://schemas.microsoft.com/office/drawing/2014/main" val="3110882260"/>
                    </a:ext>
                  </a:extLst>
                </a:gridCol>
                <a:gridCol w="3552722">
                  <a:extLst>
                    <a:ext uri="{9D8B030D-6E8A-4147-A177-3AD203B41FA5}">
                      <a16:colId xmlns:a16="http://schemas.microsoft.com/office/drawing/2014/main" val="2900738744"/>
                    </a:ext>
                  </a:extLst>
                </a:gridCol>
              </a:tblGrid>
              <a:tr h="545137">
                <a:tc>
                  <a:txBody>
                    <a:bodyPr/>
                    <a:lstStyle/>
                    <a:p>
                      <a:r>
                        <a:rPr lang="de-CH" dirty="0"/>
                        <a:t>Jahrgang Frau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Referenzalter ab 01.01.2024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Jahr ordentlichen Pensionierung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781892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r>
                        <a:rPr lang="de-CH" dirty="0"/>
                        <a:t>1960 und älter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64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2024 oder früher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3445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r>
                        <a:rPr lang="de-CH" dirty="0"/>
                        <a:t>1961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64 Jahre und 3 Monate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2025 oder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776288"/>
                  </a:ext>
                </a:extLst>
              </a:tr>
              <a:tr h="545137">
                <a:tc>
                  <a:txBody>
                    <a:bodyPr/>
                    <a:lstStyle/>
                    <a:p>
                      <a:r>
                        <a:rPr lang="de-CH" dirty="0"/>
                        <a:t>1962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64 Jahre und 6 Monate</a:t>
                      </a:r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2026 oder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512201"/>
                  </a:ext>
                </a:extLst>
              </a:tr>
              <a:tr h="545137">
                <a:tc>
                  <a:txBody>
                    <a:bodyPr/>
                    <a:lstStyle/>
                    <a:p>
                      <a:r>
                        <a:rPr lang="de-CH" dirty="0"/>
                        <a:t>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64 Jahre und 9 Monate</a:t>
                      </a:r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2027 oder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277301"/>
                  </a:ext>
                </a:extLst>
              </a:tr>
              <a:tr h="311507">
                <a:tc>
                  <a:txBody>
                    <a:bodyPr/>
                    <a:lstStyle/>
                    <a:p>
                      <a:r>
                        <a:rPr lang="de-CH" dirty="0"/>
                        <a:t>1964 und jünger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65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2029 oder später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877859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30A707A-0542-4B34-4C2E-CBDC034311F0}"/>
              </a:ext>
            </a:extLst>
          </p:cNvPr>
          <p:cNvSpPr txBox="1"/>
          <p:nvPr/>
        </p:nvSpPr>
        <p:spPr>
          <a:xfrm>
            <a:off x="1524002" y="5288480"/>
            <a:ext cx="782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 Ab 2024 spricht man nur noch vom Referenzalter (65 – 70 Jahre)</a:t>
            </a:r>
          </a:p>
        </p:txBody>
      </p:sp>
      <p:pic>
        <p:nvPicPr>
          <p:cNvPr id="10" name="Grafik 9" descr="Nach rechts zeigender Finger, Handrücken mit einfarbiger Füllung">
            <a:extLst>
              <a:ext uri="{FF2B5EF4-FFF2-40B4-BE49-F238E27FC236}">
                <a16:creationId xmlns:a16="http://schemas.microsoft.com/office/drawing/2014/main" id="{71B1E6E4-1034-9B66-5419-4A43E29AD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923" y="5142072"/>
            <a:ext cx="643757" cy="6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614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9A5159-45C2-FFF4-9714-A6E74CE8C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7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687CFDF-EC4E-1879-4A83-D90249DD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Flexible Pensionierung		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90A5726-FEE8-108C-13B2-759B5EC04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848102"/>
            <a:ext cx="10058397" cy="4238066"/>
          </a:xfrm>
        </p:spPr>
        <p:txBody>
          <a:bodyPr/>
          <a:lstStyle/>
          <a:p>
            <a:r>
              <a:rPr lang="de-CH" dirty="0"/>
              <a:t>Durch die Reform AHV 21 wird die flexible Pensionierung gesetzlich verankert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Pensionskassen müssen ab Alter 63 die Möglichkeit eines Vorbezugs ermöglichen</a:t>
            </a:r>
          </a:p>
          <a:p>
            <a:endParaRPr lang="de-CH" dirty="0"/>
          </a:p>
          <a:p>
            <a:r>
              <a:rPr lang="de-CH" dirty="0"/>
              <a:t>Zudem wird ein Aufschub bis Alter 70 möglich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48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CE1C48-57A1-BB21-760A-FD3C60541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8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B0551B-9373-8B36-05E3-CFEEA155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aufgeschobene Pensionierung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25DD1DD-0954-CEEF-1FD9-2D8B3202C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46" y="1838269"/>
            <a:ext cx="10465476" cy="4093407"/>
          </a:xfrm>
        </p:spPr>
        <p:txBody>
          <a:bodyPr/>
          <a:lstStyle/>
          <a:p>
            <a:r>
              <a:rPr lang="de-CH" sz="1600" dirty="0"/>
              <a:t>Arbeitet eine versicherte Person über das Terminalter (65 Jahre) hinaus, spricht man von einem Aufschub</a:t>
            </a:r>
          </a:p>
          <a:p>
            <a:r>
              <a:rPr lang="de-CH" sz="1600" b="1" dirty="0"/>
              <a:t>«Weiterversicherung nach Art. 33 BVG» </a:t>
            </a:r>
            <a:r>
              <a:rPr lang="de-CH" sz="1600" dirty="0"/>
              <a:t>regelt, dass auch nach dem Terminalter in die AHV und die berufliche Vorsorge einbezahlt werden kann</a:t>
            </a:r>
          </a:p>
          <a:p>
            <a:r>
              <a:rPr lang="de-CH" sz="1600" dirty="0"/>
              <a:t>Die Altersleistungen in der 2. Säule können aufgeschoben (fest verzinst) oder weiterhin einbezahlt werden</a:t>
            </a:r>
          </a:p>
          <a:p>
            <a:r>
              <a:rPr lang="de-CH" sz="1600" dirty="0"/>
              <a:t>Neu besteht auch die Möglichkeit in der 1. Säule auf den Freibetrag von CHF 16’800 zu verzichten und auf dem gesamten Einkommen Beiträge zu entrichten</a:t>
            </a:r>
          </a:p>
          <a:p>
            <a:pPr lvl="2"/>
            <a:endParaRPr lang="de-CH" dirty="0"/>
          </a:p>
          <a:p>
            <a:pPr lvl="2"/>
            <a:r>
              <a:rPr lang="de-CH" sz="1400" dirty="0"/>
              <a:t>Insbesondere versicherte mit niedrigen Einkommen oder Beitragslücken, können die AHV-Altersrente bis zur Maximalrente aufbessern</a:t>
            </a:r>
          </a:p>
          <a:p>
            <a:pPr lvl="2"/>
            <a:endParaRPr lang="de-CH" dirty="0"/>
          </a:p>
          <a:p>
            <a:pPr lvl="2"/>
            <a:r>
              <a:rPr lang="de-CH" sz="1400" dirty="0"/>
              <a:t>Es kann einmalig ein Antrag auf eine Neuberechnung der AHV-Rente bis zum 70. Altersjahr beantragt werden. Ohne Antrag </a:t>
            </a:r>
            <a:r>
              <a:rPr lang="de-CH" sz="1400" b="1" dirty="0"/>
              <a:t>KEINE</a:t>
            </a:r>
            <a:r>
              <a:rPr lang="de-CH" sz="1400" dirty="0"/>
              <a:t> Rentenerhöhung  </a:t>
            </a:r>
          </a:p>
          <a:p>
            <a:pPr lvl="2"/>
            <a:endParaRPr lang="de-CH" dirty="0"/>
          </a:p>
        </p:txBody>
      </p:sp>
      <p:pic>
        <p:nvPicPr>
          <p:cNvPr id="6" name="Grafik 5" descr="Nach rechts zeigender Finger, Handrücken mit einfarbiger Füllung">
            <a:extLst>
              <a:ext uri="{FF2B5EF4-FFF2-40B4-BE49-F238E27FC236}">
                <a16:creationId xmlns:a16="http://schemas.microsoft.com/office/drawing/2014/main" id="{936D5FE9-E12A-B336-A5B4-584C0C299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210" y="3910326"/>
            <a:ext cx="456948" cy="456948"/>
          </a:xfrm>
          <a:prstGeom prst="rect">
            <a:avLst/>
          </a:prstGeom>
        </p:spPr>
      </p:pic>
      <p:pic>
        <p:nvPicPr>
          <p:cNvPr id="2" name="Grafik 1" descr="Nach rechts zeigender Finger, Handrücken mit einfarbiger Füllung">
            <a:extLst>
              <a:ext uri="{FF2B5EF4-FFF2-40B4-BE49-F238E27FC236}">
                <a16:creationId xmlns:a16="http://schemas.microsoft.com/office/drawing/2014/main" id="{33164FE9-76FB-C04F-85EC-A88256499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210" y="4703485"/>
            <a:ext cx="456948" cy="4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1CF543-9384-3034-1086-325DDB903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     </a:t>
            </a:r>
            <a:r>
              <a:rPr lang="de-CH">
                <a:solidFill>
                  <a:srgbClr val="A2C617"/>
                </a:solidFill>
                <a:cs typeface="Arial" pitchFamily="34"/>
              </a:rPr>
              <a:t>www.luzernerbauern.ch     </a:t>
            </a:r>
            <a:fld id="{7B5AE3D8-C82C-45D9-A62D-27A62151C029}" type="slidenum">
              <a:rPr lang="de-CH" smtClean="0">
                <a:solidFill>
                  <a:schemeClr val="tx1"/>
                </a:solidFill>
              </a:rPr>
              <a:pPr/>
              <a:t>9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ACC12B-4D81-8E93-5E7D-7BBE84EA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Teilweise Pensionierung Rentenform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DCAA499-17A5-6AD3-FAD1-258C992F0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848101"/>
            <a:ext cx="10825313" cy="3923433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Bezug der Altersleistungen kann in mehreren Schritten erfolgen</a:t>
            </a:r>
          </a:p>
          <a:p>
            <a:r>
              <a:rPr lang="de-CH" dirty="0"/>
              <a:t>Ein Teil der des Altersguthaben wird in Renten- oder Kapitalform ausgerichtet</a:t>
            </a:r>
          </a:p>
          <a:p>
            <a:r>
              <a:rPr lang="de-CH" dirty="0"/>
              <a:t>Auf dem noch erzielten Einkommen wird weiterhin die Vorsorge aufgebaut</a:t>
            </a:r>
          </a:p>
          <a:p>
            <a:r>
              <a:rPr lang="de-CH" dirty="0"/>
              <a:t>Die Altersleistungen können zwischen dem </a:t>
            </a:r>
            <a:r>
              <a:rPr lang="de-CH" b="1" dirty="0"/>
              <a:t>58. </a:t>
            </a:r>
            <a:r>
              <a:rPr lang="de-CH" dirty="0"/>
              <a:t>und </a:t>
            </a:r>
            <a:r>
              <a:rPr lang="de-CH" b="1" dirty="0"/>
              <a:t>70. </a:t>
            </a:r>
            <a:r>
              <a:rPr lang="de-CH" dirty="0"/>
              <a:t>Altersjahr in bis zu </a:t>
            </a:r>
            <a:r>
              <a:rPr lang="de-CH" b="1" dirty="0"/>
              <a:t>5 Schritten </a:t>
            </a:r>
            <a:r>
              <a:rPr lang="de-CH" dirty="0"/>
              <a:t>bezogen werden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	</a:t>
            </a:r>
          </a:p>
          <a:p>
            <a:pPr marL="0" indent="0">
              <a:buNone/>
            </a:pPr>
            <a:r>
              <a:rPr lang="de-CH" dirty="0"/>
              <a:t>	Voraussetzung für einen Teilpensionierungs-Schritt sind, dass mindestens 		</a:t>
            </a:r>
            <a:r>
              <a:rPr lang="de-CH" b="1" dirty="0"/>
              <a:t>10% </a:t>
            </a:r>
            <a:r>
              <a:rPr lang="de-CH" dirty="0"/>
              <a:t>der Altersleistungen bezogen werden</a:t>
            </a:r>
          </a:p>
          <a:p>
            <a:pPr marL="0" indent="0">
              <a:buNone/>
            </a:pPr>
            <a:r>
              <a:rPr lang="de-CH" dirty="0"/>
              <a:t>	</a:t>
            </a:r>
          </a:p>
          <a:p>
            <a:pPr marL="0" indent="0">
              <a:buNone/>
            </a:pPr>
            <a:r>
              <a:rPr lang="de-CH" dirty="0"/>
              <a:t>	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6" name="Grafik 5" descr="Nach rechts zeigender Finger, Handrücken mit einfarbiger Füllung">
            <a:extLst>
              <a:ext uri="{FF2B5EF4-FFF2-40B4-BE49-F238E27FC236}">
                <a16:creationId xmlns:a16="http://schemas.microsoft.com/office/drawing/2014/main" id="{98151C7E-2441-9DE9-8BB2-5CD4E544B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085" y="4257186"/>
            <a:ext cx="643757" cy="6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85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BV_Praesentation_allgemein">
  <a:themeElements>
    <a:clrScheme name="LBV">
      <a:dk1>
        <a:srgbClr val="744E2A"/>
      </a:dk1>
      <a:lt1>
        <a:srgbClr val="744E2A"/>
      </a:lt1>
      <a:dk2>
        <a:srgbClr val="F3F0E6"/>
      </a:dk2>
      <a:lt2>
        <a:srgbClr val="FFFFFF"/>
      </a:lt2>
      <a:accent1>
        <a:srgbClr val="A4C400"/>
      </a:accent1>
      <a:accent2>
        <a:srgbClr val="744E2A"/>
      </a:accent2>
      <a:accent3>
        <a:srgbClr val="000000"/>
      </a:accent3>
      <a:accent4>
        <a:srgbClr val="F3F0E6"/>
      </a:accent4>
      <a:accent5>
        <a:srgbClr val="FFFFFF"/>
      </a:accent5>
      <a:accent6>
        <a:srgbClr val="A4C400"/>
      </a:accent6>
      <a:hlink>
        <a:srgbClr val="A4C400"/>
      </a:hlink>
      <a:folHlink>
        <a:srgbClr val="A4C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V_Vorlage_2022" id="{C8519B80-A91D-4241-B5A8-8C5AD332BDCB}" vid="{455F81B1-232D-4E68-B4A3-557AD54BE32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LBV_Vorlage_2022</Template>
  <TotalTime>0</TotalTime>
  <Words>635</Words>
  <Application>Microsoft Office PowerPoint</Application>
  <PresentationFormat>Breitbild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LBV_Praesentation_allgemein</vt:lpstr>
      <vt:lpstr>Reform AHV 21 Auswirkungen</vt:lpstr>
      <vt:lpstr>AGenda</vt:lpstr>
      <vt:lpstr>Team Versicherungsberatung</vt:lpstr>
      <vt:lpstr>Wesentliche Elemente Ahv 21</vt:lpstr>
      <vt:lpstr>Politscher Exkurs Reformbedarf</vt:lpstr>
      <vt:lpstr>Referenzalter der Frauen</vt:lpstr>
      <vt:lpstr>Flexible Pensionierung  </vt:lpstr>
      <vt:lpstr>aufgeschobene Pensionierung</vt:lpstr>
      <vt:lpstr>Teilweise Pensionierung Rentenform</vt:lpstr>
      <vt:lpstr>Kapitalbezug der Altersleistungen</vt:lpstr>
      <vt:lpstr>Formulare agrisano prevos</vt:lpstr>
      <vt:lpstr>Besten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Vorsorge in der Landwirtschaft</dc:title>
  <dc:creator>BBZW;Kaufmann Anja</dc:creator>
  <cp:lastModifiedBy>Peter Estermann</cp:lastModifiedBy>
  <cp:revision>26</cp:revision>
  <cp:lastPrinted>2024-04-03T09:54:33Z</cp:lastPrinted>
  <dcterms:created xsi:type="dcterms:W3CDTF">2022-11-14T08:05:25Z</dcterms:created>
  <dcterms:modified xsi:type="dcterms:W3CDTF">2024-04-03T14:19:44Z</dcterms:modified>
</cp:coreProperties>
</file>